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0" r:id="rId5"/>
    <p:sldId id="257"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E85458B-B50F-4235-BE3B-D5454777422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71531-DF76-4FCF-ADE4-39F1E9CCCB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2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85458B-B50F-4235-BE3B-D5454777422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150544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85458B-B50F-4235-BE3B-D5454777422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71531-DF76-4FCF-ADE4-39F1E9CCCB2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98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85458B-B50F-4235-BE3B-D5454777422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314018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85458B-B50F-4235-BE3B-D5454777422B}"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71531-DF76-4FCF-ADE4-39F1E9CCCB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54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85458B-B50F-4235-BE3B-D5454777422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39709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85458B-B50F-4235-BE3B-D5454777422B}"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423309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85458B-B50F-4235-BE3B-D5454777422B}"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34020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5458B-B50F-4235-BE3B-D5454777422B}"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294195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85458B-B50F-4235-BE3B-D5454777422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71531-DF76-4FCF-ADE4-39F1E9CCCB20}" type="slidenum">
              <a:rPr lang="en-US" smtClean="0"/>
              <a:t>‹#›</a:t>
            </a:fld>
            <a:endParaRPr lang="en-US"/>
          </a:p>
        </p:txBody>
      </p:sp>
    </p:spTree>
    <p:extLst>
      <p:ext uri="{BB962C8B-B14F-4D97-AF65-F5344CB8AC3E}">
        <p14:creationId xmlns:p14="http://schemas.microsoft.com/office/powerpoint/2010/main" val="58184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E85458B-B50F-4235-BE3B-D5454777422B}"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71531-DF76-4FCF-ADE4-39F1E9CCCB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41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E85458B-B50F-4235-BE3B-D5454777422B}"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0071531-DF76-4FCF-ADE4-39F1E9CCCB2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651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3410-F98C-32E9-6D18-AEED15B4F891}"/>
              </a:ext>
            </a:extLst>
          </p:cNvPr>
          <p:cNvSpPr>
            <a:spLocks noGrp="1"/>
          </p:cNvSpPr>
          <p:nvPr>
            <p:ph type="ctrTitle"/>
          </p:nvPr>
        </p:nvSpPr>
        <p:spPr/>
        <p:txBody>
          <a:bodyPr/>
          <a:lstStyle/>
          <a:p>
            <a:r>
              <a:rPr lang="en-US" b="1" dirty="0"/>
              <a:t>Treasury bills market </a:t>
            </a:r>
          </a:p>
        </p:txBody>
      </p:sp>
    </p:spTree>
    <p:extLst>
      <p:ext uri="{BB962C8B-B14F-4D97-AF65-F5344CB8AC3E}">
        <p14:creationId xmlns:p14="http://schemas.microsoft.com/office/powerpoint/2010/main" val="206806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6950-DCFE-EB2A-2098-4D47E202A624}"/>
              </a:ext>
            </a:extLst>
          </p:cNvPr>
          <p:cNvSpPr>
            <a:spLocks noGrp="1"/>
          </p:cNvSpPr>
          <p:nvPr>
            <p:ph type="title"/>
          </p:nvPr>
        </p:nvSpPr>
        <p:spPr/>
        <p:txBody>
          <a:bodyPr/>
          <a:lstStyle/>
          <a:p>
            <a:r>
              <a:rPr lang="en-US" b="1" dirty="0"/>
              <a:t>Treasury bills market </a:t>
            </a:r>
          </a:p>
        </p:txBody>
      </p:sp>
      <p:sp>
        <p:nvSpPr>
          <p:cNvPr id="3" name="Content Placeholder 2">
            <a:extLst>
              <a:ext uri="{FF2B5EF4-FFF2-40B4-BE49-F238E27FC236}">
                <a16:creationId xmlns:a16="http://schemas.microsoft.com/office/drawing/2014/main" id="{0D5DCFEA-1C7D-A6D6-9E78-B48149999A82}"/>
              </a:ext>
            </a:extLst>
          </p:cNvPr>
          <p:cNvSpPr>
            <a:spLocks noGrp="1"/>
          </p:cNvSpPr>
          <p:nvPr>
            <p:ph idx="1"/>
          </p:nvPr>
        </p:nvSpPr>
        <p:spPr/>
        <p:txBody>
          <a:bodyPr>
            <a:normAutofit/>
          </a:bodyPr>
          <a:lstStyle/>
          <a:p>
            <a:pPr marL="0" indent="0" algn="just">
              <a:buNone/>
            </a:pPr>
            <a:r>
              <a:rPr lang="en-US" dirty="0"/>
              <a:t>The market where finance is provided against the treasury bills is called as treasury bills market. The term ‘treasury bill’ refers to the promissory notes or finance bills issued by the government for its short-term finance requirements. RBI is the only agency which issues these bills on behalf of the Government. These bills are issued through auction and do not require any endorsement or acceptance since it is a claim against the government. Since, its repayment is guaranteed by the government, it is considered as one of the most safe and liquid financial asset. Generally, the treasury bills have a maturity period of 91 days or 182 days or 364 days. These bills are considered as one of the important means of parking temporary surpluses of various financial intermediaries. </a:t>
            </a:r>
          </a:p>
        </p:txBody>
      </p:sp>
    </p:spTree>
    <p:extLst>
      <p:ext uri="{BB962C8B-B14F-4D97-AF65-F5344CB8AC3E}">
        <p14:creationId xmlns:p14="http://schemas.microsoft.com/office/powerpoint/2010/main" val="77155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F47C6B-5E58-7EDE-124D-4558307E5199}"/>
              </a:ext>
            </a:extLst>
          </p:cNvPr>
          <p:cNvSpPr>
            <a:spLocks noGrp="1"/>
          </p:cNvSpPr>
          <p:nvPr>
            <p:ph idx="1"/>
          </p:nvPr>
        </p:nvSpPr>
        <p:spPr/>
        <p:txBody>
          <a:bodyPr/>
          <a:lstStyle/>
          <a:p>
            <a:pPr marL="0" indent="0" algn="just">
              <a:buNone/>
            </a:pPr>
            <a:r>
              <a:rPr lang="en-US" dirty="0"/>
              <a:t>There are two types of treasury bills, viz., </a:t>
            </a:r>
          </a:p>
          <a:p>
            <a:pPr marL="0" indent="0" algn="just">
              <a:buNone/>
            </a:pPr>
            <a:r>
              <a:rPr lang="en-US" dirty="0"/>
              <a:t>(a) Ordinary or Regular bills and (b) ‘Ad hoc’ bills. </a:t>
            </a:r>
          </a:p>
          <a:p>
            <a:pPr marL="0" indent="0" algn="just">
              <a:buNone/>
            </a:pPr>
            <a:r>
              <a:rPr lang="en-US" dirty="0"/>
              <a:t>Ordinary treasury bills are issued to the general public, banks and other financial institutions with a view of raising resources for the central government to meet its short-term financial needs. </a:t>
            </a:r>
          </a:p>
          <a:p>
            <a:pPr marL="0" indent="0" algn="just">
              <a:buNone/>
            </a:pPr>
            <a:r>
              <a:rPr lang="en-US" dirty="0"/>
              <a:t>Ad hoc treasury bills are issued only in </a:t>
            </a:r>
            <a:r>
              <a:rPr lang="en-US" dirty="0" err="1"/>
              <a:t>favour</a:t>
            </a:r>
            <a:r>
              <a:rPr lang="en-US" dirty="0"/>
              <a:t> of RBI. They are not sold in the money market. </a:t>
            </a:r>
          </a:p>
          <a:p>
            <a:pPr marL="0" indent="0" algn="just">
              <a:buNone/>
            </a:pPr>
            <a:endParaRPr lang="en-US" dirty="0"/>
          </a:p>
        </p:txBody>
      </p:sp>
    </p:spTree>
    <p:extLst>
      <p:ext uri="{BB962C8B-B14F-4D97-AF65-F5344CB8AC3E}">
        <p14:creationId xmlns:p14="http://schemas.microsoft.com/office/powerpoint/2010/main" val="32130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361E2-1CD7-DF9D-0A03-4C52452197E2}"/>
              </a:ext>
            </a:extLst>
          </p:cNvPr>
          <p:cNvSpPr>
            <a:spLocks noGrp="1"/>
          </p:cNvSpPr>
          <p:nvPr>
            <p:ph type="title"/>
          </p:nvPr>
        </p:nvSpPr>
        <p:spPr/>
        <p:txBody>
          <a:bodyPr/>
          <a:lstStyle/>
          <a:p>
            <a:r>
              <a:rPr lang="en-US" b="1" dirty="0"/>
              <a:t>Major Participants of Treasury Bills Market </a:t>
            </a:r>
          </a:p>
        </p:txBody>
      </p:sp>
      <p:sp>
        <p:nvSpPr>
          <p:cNvPr id="3" name="Content Placeholder 2">
            <a:extLst>
              <a:ext uri="{FF2B5EF4-FFF2-40B4-BE49-F238E27FC236}">
                <a16:creationId xmlns:a16="http://schemas.microsoft.com/office/drawing/2014/main" id="{D10BC66C-1554-B768-73A8-136F8ACF70F6}"/>
              </a:ext>
            </a:extLst>
          </p:cNvPr>
          <p:cNvSpPr>
            <a:spLocks noGrp="1"/>
          </p:cNvSpPr>
          <p:nvPr>
            <p:ph idx="1"/>
          </p:nvPr>
        </p:nvSpPr>
        <p:spPr/>
        <p:txBody>
          <a:bodyPr>
            <a:normAutofit/>
          </a:bodyPr>
          <a:lstStyle/>
          <a:p>
            <a:pPr marL="0" indent="0" algn="just">
              <a:buNone/>
            </a:pPr>
            <a:r>
              <a:rPr lang="en-US" dirty="0"/>
              <a:t>1. RBI which issues treasury bills on behalf the government </a:t>
            </a:r>
          </a:p>
          <a:p>
            <a:pPr marL="0" indent="0" algn="just">
              <a:buNone/>
            </a:pPr>
            <a:r>
              <a:rPr lang="en-US" dirty="0"/>
              <a:t>2. Commercial banks which deal in this market to meet requirement of Statutory Liquidity Ratio (SLR) and Cash Reserve Ratio (CRR) and account for nearly 90% of the transactions in this market. </a:t>
            </a:r>
          </a:p>
          <a:p>
            <a:pPr marL="0" indent="0" algn="just">
              <a:buNone/>
            </a:pPr>
            <a:r>
              <a:rPr lang="en-US" dirty="0"/>
              <a:t>3. The Discount and Finance House of India (DFHI) and the Securities Trading Corporation of India (STCI) which activates the treasury bills market </a:t>
            </a:r>
          </a:p>
          <a:p>
            <a:pPr marL="0" indent="0" algn="just">
              <a:buNone/>
            </a:pPr>
            <a:r>
              <a:rPr lang="en-US" dirty="0"/>
              <a:t>4. Other financial institutions like LIC, GIC, UTI, IDBI, ICICI, IFCI, NABARD, etc., </a:t>
            </a:r>
          </a:p>
          <a:p>
            <a:pPr marL="0" indent="0" algn="just">
              <a:buNone/>
            </a:pPr>
            <a:r>
              <a:rPr lang="en-US" dirty="0"/>
              <a:t>5. Corporate customers and the individuals of very high financial status </a:t>
            </a:r>
          </a:p>
          <a:p>
            <a:pPr marL="0" indent="0" algn="just">
              <a:buNone/>
            </a:pPr>
            <a:endParaRPr lang="en-US" dirty="0"/>
          </a:p>
        </p:txBody>
      </p:sp>
    </p:spTree>
    <p:extLst>
      <p:ext uri="{BB962C8B-B14F-4D97-AF65-F5344CB8AC3E}">
        <p14:creationId xmlns:p14="http://schemas.microsoft.com/office/powerpoint/2010/main" val="82992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2430-BA48-2A33-BA37-421222E4246B}"/>
              </a:ext>
            </a:extLst>
          </p:cNvPr>
          <p:cNvSpPr>
            <a:spLocks noGrp="1"/>
          </p:cNvSpPr>
          <p:nvPr>
            <p:ph type="title"/>
          </p:nvPr>
        </p:nvSpPr>
        <p:spPr/>
        <p:txBody>
          <a:bodyPr/>
          <a:lstStyle/>
          <a:p>
            <a:r>
              <a:rPr lang="en-US" b="1" dirty="0"/>
              <a:t>Advantages of Treasury Bills </a:t>
            </a:r>
          </a:p>
        </p:txBody>
      </p:sp>
      <p:sp>
        <p:nvSpPr>
          <p:cNvPr id="3" name="Content Placeholder 2">
            <a:extLst>
              <a:ext uri="{FF2B5EF4-FFF2-40B4-BE49-F238E27FC236}">
                <a16:creationId xmlns:a16="http://schemas.microsoft.com/office/drawing/2014/main" id="{00DA8F2F-294A-1B7C-403E-27539AB4B08D}"/>
              </a:ext>
            </a:extLst>
          </p:cNvPr>
          <p:cNvSpPr>
            <a:spLocks noGrp="1"/>
          </p:cNvSpPr>
          <p:nvPr>
            <p:ph idx="1"/>
          </p:nvPr>
        </p:nvSpPr>
        <p:spPr/>
        <p:txBody>
          <a:bodyPr>
            <a:normAutofit fontScale="85000" lnSpcReduction="20000"/>
          </a:bodyPr>
          <a:lstStyle/>
          <a:p>
            <a:pPr marL="0" indent="0">
              <a:buNone/>
            </a:pPr>
            <a:r>
              <a:rPr lang="en-US" dirty="0"/>
              <a:t>1. Highest Safety </a:t>
            </a:r>
          </a:p>
          <a:p>
            <a:pPr marL="0" indent="0">
              <a:buNone/>
            </a:pPr>
            <a:r>
              <a:rPr lang="en-US" dirty="0"/>
              <a:t>2. Most Liquid </a:t>
            </a:r>
          </a:p>
          <a:p>
            <a:pPr marL="0" indent="0">
              <a:buNone/>
            </a:pPr>
            <a:r>
              <a:rPr lang="en-US" dirty="0"/>
              <a:t>3. Ideal for short-term investment </a:t>
            </a:r>
          </a:p>
          <a:p>
            <a:pPr marL="0" indent="0">
              <a:buNone/>
            </a:pPr>
            <a:r>
              <a:rPr lang="en-US" dirty="0"/>
              <a:t>4. Ideal for fund management as they are traded in the secondary market </a:t>
            </a:r>
          </a:p>
          <a:p>
            <a:pPr marL="0" indent="0">
              <a:buNone/>
            </a:pPr>
            <a:r>
              <a:rPr lang="en-US" dirty="0"/>
              <a:t>5. Ideal for meeting Statutory Liquidity Requirement of commercial banks </a:t>
            </a:r>
          </a:p>
          <a:p>
            <a:pPr marL="0" indent="0">
              <a:buNone/>
            </a:pPr>
            <a:r>
              <a:rPr lang="en-US" dirty="0"/>
              <a:t>6. Ideal for meeting Cash Reserve Requirement of commercial banks</a:t>
            </a:r>
          </a:p>
          <a:p>
            <a:pPr marL="0" indent="0">
              <a:buNone/>
            </a:pPr>
            <a:r>
              <a:rPr lang="en-US" dirty="0"/>
              <a:t>7. Ideal source of fund for the government for its short term requirement </a:t>
            </a:r>
          </a:p>
          <a:p>
            <a:pPr marL="0" indent="0">
              <a:buNone/>
            </a:pPr>
            <a:r>
              <a:rPr lang="en-US" dirty="0"/>
              <a:t>8. Ideal non-inflationary monetary tool for control of economic conditions by the government </a:t>
            </a:r>
          </a:p>
          <a:p>
            <a:pPr marL="0" indent="0">
              <a:buNone/>
            </a:pPr>
            <a:r>
              <a:rPr lang="en-US" dirty="0"/>
              <a:t>9. Ideal for using the bills for hedging purpose. (taking advantage of high interest rate in one </a:t>
            </a:r>
          </a:p>
          <a:p>
            <a:pPr marL="0" indent="0">
              <a:buNone/>
            </a:pPr>
            <a:r>
              <a:rPr lang="en-US" dirty="0"/>
              <a:t>investment by substituting it in another investment is called as hedging) </a:t>
            </a:r>
          </a:p>
          <a:p>
            <a:pPr marL="0" indent="0">
              <a:buNone/>
            </a:pPr>
            <a:endParaRPr lang="en-US" dirty="0"/>
          </a:p>
        </p:txBody>
      </p:sp>
    </p:spTree>
    <p:extLst>
      <p:ext uri="{BB962C8B-B14F-4D97-AF65-F5344CB8AC3E}">
        <p14:creationId xmlns:p14="http://schemas.microsoft.com/office/powerpoint/2010/main" val="382193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EAFEB-D47E-BACE-EF10-0344B35B1CA6}"/>
              </a:ext>
            </a:extLst>
          </p:cNvPr>
          <p:cNvSpPr>
            <a:spLocks noGrp="1"/>
          </p:cNvSpPr>
          <p:nvPr>
            <p:ph type="title"/>
          </p:nvPr>
        </p:nvSpPr>
        <p:spPr/>
        <p:txBody>
          <a:bodyPr/>
          <a:lstStyle/>
          <a:p>
            <a:r>
              <a:rPr lang="en-US" b="1" dirty="0"/>
              <a:t>Defects of Treasury Bills </a:t>
            </a:r>
          </a:p>
        </p:txBody>
      </p:sp>
      <p:sp>
        <p:nvSpPr>
          <p:cNvPr id="3" name="Content Placeholder 2">
            <a:extLst>
              <a:ext uri="{FF2B5EF4-FFF2-40B4-BE49-F238E27FC236}">
                <a16:creationId xmlns:a16="http://schemas.microsoft.com/office/drawing/2014/main" id="{A5C2E7CB-CFBD-C398-F434-B342B8F22B71}"/>
              </a:ext>
            </a:extLst>
          </p:cNvPr>
          <p:cNvSpPr>
            <a:spLocks noGrp="1"/>
          </p:cNvSpPr>
          <p:nvPr>
            <p:ph idx="1"/>
          </p:nvPr>
        </p:nvSpPr>
        <p:spPr/>
        <p:txBody>
          <a:bodyPr/>
          <a:lstStyle/>
          <a:p>
            <a:pPr marL="0" indent="0">
              <a:buNone/>
            </a:pPr>
            <a:r>
              <a:rPr lang="en-US" dirty="0"/>
              <a:t>1. Interest rate is very less compared to other securities </a:t>
            </a:r>
          </a:p>
          <a:p>
            <a:pPr marL="0" indent="0">
              <a:buNone/>
            </a:pPr>
            <a:r>
              <a:rPr lang="en-US" dirty="0"/>
              <a:t>2. Competitive bidding is less among the participants </a:t>
            </a:r>
          </a:p>
          <a:p>
            <a:pPr marL="0" indent="0">
              <a:buNone/>
            </a:pPr>
            <a:r>
              <a:rPr lang="en-US" dirty="0"/>
              <a:t>3. Less trading activity since the holders generally keep the treasury bills till maturity</a:t>
            </a:r>
          </a:p>
          <a:p>
            <a:pPr marL="0" indent="0">
              <a:buNone/>
            </a:pPr>
            <a:endParaRPr lang="en-US" dirty="0"/>
          </a:p>
        </p:txBody>
      </p:sp>
    </p:spTree>
    <p:extLst>
      <p:ext uri="{BB962C8B-B14F-4D97-AF65-F5344CB8AC3E}">
        <p14:creationId xmlns:p14="http://schemas.microsoft.com/office/powerpoint/2010/main" val="211901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498</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Tw Cen MT</vt:lpstr>
      <vt:lpstr>Tw Cen MT Condensed</vt:lpstr>
      <vt:lpstr>Wingdings 3</vt:lpstr>
      <vt:lpstr>Integral</vt:lpstr>
      <vt:lpstr>Treasury bills market </vt:lpstr>
      <vt:lpstr>Treasury bills market </vt:lpstr>
      <vt:lpstr>PowerPoint Presentation</vt:lpstr>
      <vt:lpstr>Major Participants of Treasury Bills Market </vt:lpstr>
      <vt:lpstr>Advantages of Treasury Bills </vt:lpstr>
      <vt:lpstr>Defects of Treasury Bills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bills market </dc:title>
  <dc:creator>Ananya Priya</dc:creator>
  <cp:lastModifiedBy>Ananya Priya</cp:lastModifiedBy>
  <cp:revision>1</cp:revision>
  <dcterms:created xsi:type="dcterms:W3CDTF">2023-01-27T10:31:22Z</dcterms:created>
  <dcterms:modified xsi:type="dcterms:W3CDTF">2023-01-27T10:31:51Z</dcterms:modified>
</cp:coreProperties>
</file>